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PhAnim="0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42412DF-46F7-40EA-AAA9-3A4D243F75E2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CD50237-A6F4-4C3A-8857-4C91102578FA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PhAnim="0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42412DF-46F7-40EA-AAA9-3A4D243F75E2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CD50237-A6F4-4C3A-8857-4C91102578FA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PhAnim="0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42412DF-46F7-40EA-AAA9-3A4D243F75E2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CD50237-A6F4-4C3A-8857-4C91102578FA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PhAnim="0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42412DF-46F7-40EA-AAA9-3A4D243F75E2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CD50237-A6F4-4C3A-8857-4C91102578FA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PhAnim="0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42412DF-46F7-40EA-AAA9-3A4D243F75E2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CD50237-A6F4-4C3A-8857-4C91102578FA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PhAnim="0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42412DF-46F7-40EA-AAA9-3A4D243F75E2}" type="datetimeFigureOut">
              <a:rPr lang="ru-RU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CD50237-A6F4-4C3A-8857-4C91102578FA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PhAnim="0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42412DF-46F7-40EA-AAA9-3A4D243F75E2}" type="datetimeFigureOut">
              <a:rPr lang="ru-RU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CD50237-A6F4-4C3A-8857-4C91102578FA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PhAnim="0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42412DF-46F7-40EA-AAA9-3A4D243F75E2}" type="datetimeFigureOut">
              <a:rPr lang="ru-RU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CD50237-A6F4-4C3A-8857-4C91102578FA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PhAnim="0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42412DF-46F7-40EA-AAA9-3A4D243F75E2}" type="datetimeFigureOut">
              <a:rPr lang="ru-RU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CD50237-A6F4-4C3A-8857-4C91102578FA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PhAnim="0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42412DF-46F7-40EA-AAA9-3A4D243F75E2}" type="datetimeFigureOut">
              <a:rPr lang="ru-RU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CD50237-A6F4-4C3A-8857-4C91102578FA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PhAnim="0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42412DF-46F7-40EA-AAA9-3A4D243F75E2}" type="datetimeFigureOut">
              <a:rPr lang="ru-RU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CD50237-A6F4-4C3A-8857-4C91102578FA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42412DF-46F7-40EA-AAA9-3A4D243F75E2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D50237-A6F4-4C3A-8857-4C91102578FA}" type="slidenum">
              <a:rPr lang="ru-RU"/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 panose="020B0604020202020204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 panose="020B0604020202020204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 panose="020B0604020202020204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 panose="020B0604020202020204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 panose="020B0604020202020204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36.jpeg"/><Relationship Id="rId1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0.jpeg"/><Relationship Id="rId1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45.jpeg"/><Relationship Id="rId1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jpeg"/><Relationship Id="rId8" Type="http://schemas.openxmlformats.org/officeDocument/2006/relationships/image" Target="../media/image16.jpeg"/><Relationship Id="rId7" Type="http://schemas.openxmlformats.org/officeDocument/2006/relationships/image" Target="../media/image15.jpeg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0" Type="http://schemas.openxmlformats.org/officeDocument/2006/relationships/slideLayout" Target="../slideLayouts/slideLayout4.xml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1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3568" y="476672"/>
            <a:ext cx="8064896" cy="129614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8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 scaled="1"/>
                </a:gradFill>
                <a:latin typeface="+mn-lt"/>
              </a:rPr>
              <a:t>Историко</a:t>
            </a:r>
            <a:r>
              <a:rPr lang="en-US" sz="48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 scaled="1"/>
                </a:gradFill>
                <a:latin typeface="+mn-lt"/>
              </a:rPr>
              <a:t>-</a:t>
            </a:r>
            <a:r>
              <a:rPr lang="ru-RU" sz="48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 scaled="1"/>
                </a:gradFill>
                <a:latin typeface="+mn-lt"/>
              </a:rPr>
              <a:t>краеведческий  </a:t>
            </a:r>
            <a:br>
              <a:rPr lang="ru-RU" sz="48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 scaled="1"/>
                </a:gradFill>
                <a:latin typeface="+mn-lt"/>
              </a:rPr>
            </a:br>
            <a:r>
              <a:rPr lang="ru-RU" sz="48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 scaled="1"/>
                </a:gradFill>
                <a:latin typeface="+mn-lt"/>
              </a:rPr>
              <a:t>музей </a:t>
            </a:r>
            <a:endParaRPr lang="ru-RU" sz="48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 scaled="1"/>
              </a:gra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467544" y="4941168"/>
            <a:ext cx="8208912" cy="15841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i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МБОУ Кадыбашская СОШ </a:t>
            </a:r>
            <a:endParaRPr lang="ru-RU" sz="3600" i="1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  <a:p>
            <a:pPr>
              <a:defRPr/>
            </a:pPr>
            <a:r>
              <a:rPr lang="ru-RU" sz="3600" i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Агрызского района</a:t>
            </a:r>
            <a:endParaRPr lang="ru-RU" sz="3600" i="1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pic>
        <p:nvPicPr>
          <p:cNvPr id="16" name="Рисунок 15" descr="IMG_93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076056" y="2060848"/>
            <a:ext cx="3443875" cy="25829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 descr="IMG_9989.JPG"/>
          <p:cNvPicPr>
            <a:picLocks noChangeAspect="1"/>
          </p:cNvPicPr>
          <p:nvPr/>
        </p:nvPicPr>
        <p:blipFill>
          <a:blip r:embed="rId3">
            <a:lum bright="10000" contrast="-10000"/>
          </a:blip>
          <a:srcRect l="9051" t="3932" b="8656"/>
          <a:stretch>
            <a:fillRect/>
          </a:stretch>
        </p:blipFill>
        <p:spPr bwMode="auto">
          <a:xfrm>
            <a:off x="539552" y="2060848"/>
            <a:ext cx="4045824" cy="2592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7000"/>
    </mc:Choice>
    <mc:Fallback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IMG_9906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827584" y="4293096"/>
            <a:ext cx="3384376" cy="2160240"/>
          </a:xfrm>
          <a:prstGeom prst="rect">
            <a:avLst/>
          </a:prstGeom>
        </p:spPr>
      </p:pic>
      <p:pic>
        <p:nvPicPr>
          <p:cNvPr id="10" name="Рисунок 9" descr="IMG_99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868144" y="4293096"/>
            <a:ext cx="2987824" cy="2240868"/>
          </a:xfrm>
          <a:prstGeom prst="rect">
            <a:avLst/>
          </a:prstGeom>
        </p:spPr>
      </p:pic>
      <p:pic>
        <p:nvPicPr>
          <p:cNvPr id="12" name="Рисунок 11" descr="IMG_9913.JPG"/>
          <p:cNvPicPr>
            <a:picLocks noChangeAspect="1"/>
          </p:cNvPicPr>
          <p:nvPr/>
        </p:nvPicPr>
        <p:blipFill>
          <a:blip r:embed="rId3"/>
          <a:srcRect t="4200" r="4801" b="2751"/>
          <a:stretch>
            <a:fillRect/>
          </a:stretch>
        </p:blipFill>
        <p:spPr bwMode="auto">
          <a:xfrm>
            <a:off x="3923928" y="3068960"/>
            <a:ext cx="2664295" cy="3573016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 bwMode="auto">
          <a:xfrm>
            <a:off x="323528" y="260648"/>
            <a:ext cx="8496944" cy="2232248"/>
          </a:xfrm>
          <a:prstGeom prst="roundRect">
            <a:avLst>
              <a:gd name="adj" fmla="val 16667"/>
            </a:avLst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755576" y="620688"/>
            <a:ext cx="7772400" cy="14700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400" b="1" i="1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  <a:t>Война – это 4 года,</a:t>
            </a:r>
            <a:br>
              <a:rPr lang="ru-RU" sz="2400" b="1" i="1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</a:br>
            <a:r>
              <a:rPr lang="ru-RU" sz="2400" b="1" i="1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  <a:t>это 1 418 бессонных дней и ночей, </a:t>
            </a:r>
            <a:br>
              <a:rPr lang="ru-RU" sz="2400" b="1" i="1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</a:br>
            <a:r>
              <a:rPr lang="ru-RU" sz="2400" b="1" i="1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  <a:t>это 20 миллионов погибших советских людей, это значит  22 человека на каждые 2 метра земли, </a:t>
            </a:r>
            <a:br>
              <a:rPr lang="ru-RU" sz="2400" b="1" i="1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</a:br>
            <a:r>
              <a:rPr lang="ru-RU" sz="2400" b="1" i="1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  <a:t>это значит 13 человек в каждую минуту</a:t>
            </a:r>
            <a:r>
              <a:rPr lang="ru-RU" sz="2000" b="1" i="1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  <a:t>.</a:t>
            </a:r>
            <a:endParaRPr lang="ru-RU" sz="2000" b="1" i="1">
              <a:ln w="50800"/>
              <a:solidFill>
                <a:schemeClr val="bg1">
                  <a:shade val="50000"/>
                </a:schemeClr>
              </a:solidFill>
              <a:latin typeface="+mn-lt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 bwMode="auto">
          <a:xfrm>
            <a:off x="467544" y="2636912"/>
            <a:ext cx="7920880" cy="3096344"/>
          </a:xfrm>
        </p:spPr>
        <p:txBody>
          <a:bodyPr/>
          <a:lstStyle/>
          <a:p>
            <a:pPr algn="l">
              <a:defRPr/>
            </a:pPr>
            <a:r>
              <a:rPr lang="ru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Наши земляки участники Великой   Отечественной Войны: 412</a:t>
            </a: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  <a:p>
            <a:pPr algn="l">
              <a:defRPr/>
            </a:pPr>
            <a:r>
              <a:rPr lang="ru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Погибшие на Великой Отечественной Войне: 226</a:t>
            </a: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  <a:p>
            <a:pPr algn="l">
              <a:defRPr/>
            </a:pPr>
            <a:r>
              <a:rPr lang="ru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Ветераны награжденные орденами : 11</a:t>
            </a: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7000"/>
    </mc:Choice>
    <mc:Fallback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 bwMode="auto">
          <a:xfrm>
            <a:off x="683568" y="188640"/>
            <a:ext cx="7772400" cy="79208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</a:rPr>
              <a:t> </a:t>
            </a:r>
            <a:r>
              <a:rPr lang="ru-RU" sz="3600" b="1" i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  <a:latin typeface="+mn-lt"/>
              </a:rPr>
              <a:t>Ветераны награжденные орденами</a:t>
            </a:r>
            <a:endParaRPr lang="ru-RU" sz="3600" b="1" i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 scaled="1"/>
              </a:gradFill>
              <a:latin typeface="+mn-lt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type="subTitle" idx="1"/>
          </p:nvPr>
        </p:nvSpPr>
        <p:spPr bwMode="auto">
          <a:xfrm>
            <a:off x="179512" y="1196752"/>
            <a:ext cx="8568952" cy="1728192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rmAutofit fontScale="77500" lnSpcReduction="20000"/>
          </a:bodyPr>
          <a:lstStyle/>
          <a:p>
            <a:pPr>
              <a:defRPr/>
            </a:pPr>
            <a:r>
              <a:rPr lang="ru-RU" sz="2800" b="1" i="1">
                <a:ln w="50800"/>
                <a:solidFill>
                  <a:schemeClr val="bg1">
                    <a:shade val="50000"/>
                  </a:schemeClr>
                </a:solidFill>
              </a:rPr>
              <a:t> Нет в истории человечества войны более жестокой и страшной, чем Великая Отечественная     1941- 1945 годов! Нет в истории и подвига более яркого и бессмертного, чем несгибаемое мужество солдата Победы. Поклонимся светлой памяти павших в боях солдат Отчизны!</a:t>
            </a:r>
            <a:endParaRPr lang="ru-RU" sz="2800" b="1" i="1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12" name="Рисунок 11" descr="IMG_6689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323528" y="3068960"/>
            <a:ext cx="4464496" cy="3384376"/>
          </a:xfrm>
          <a:prstGeom prst="roundRect">
            <a:avLst>
              <a:gd name="adj" fmla="val 16667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" name="Скругленный прямоугольник 12"/>
          <p:cNvSpPr/>
          <p:nvPr/>
        </p:nvSpPr>
        <p:spPr bwMode="auto">
          <a:xfrm>
            <a:off x="5148064" y="2996952"/>
            <a:ext cx="3456384" cy="3672408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defRPr/>
            </a:pPr>
            <a:r>
              <a:rPr lang="ru-RU" sz="2000" b="1" i="1">
                <a:ln w="50800"/>
                <a:solidFill>
                  <a:schemeClr val="bg1">
                    <a:shade val="50000"/>
                  </a:schemeClr>
                </a:solidFill>
              </a:rPr>
              <a:t>1. Айдаров Лотфулла</a:t>
            </a:r>
            <a:endParaRPr lang="ru-RU" sz="2000" b="1" i="1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>
              <a:defRPr/>
            </a:pPr>
            <a:r>
              <a:rPr lang="ru-RU" sz="2000" b="1" i="1">
                <a:ln w="50800"/>
                <a:solidFill>
                  <a:schemeClr val="bg1">
                    <a:shade val="50000"/>
                  </a:schemeClr>
                </a:solidFill>
              </a:rPr>
              <a:t>2.Рашитов Рафикъ </a:t>
            </a:r>
            <a:endParaRPr lang="ru-RU" sz="2000" b="1" i="1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>
              <a:defRPr/>
            </a:pPr>
            <a:r>
              <a:rPr lang="ru-RU" sz="2000" b="1" i="1">
                <a:ln w="50800"/>
                <a:solidFill>
                  <a:schemeClr val="bg1">
                    <a:shade val="50000"/>
                  </a:schemeClr>
                </a:solidFill>
              </a:rPr>
              <a:t>3.Сибатов Юсуф</a:t>
            </a:r>
            <a:endParaRPr lang="ru-RU" sz="2000" b="1" i="1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>
              <a:defRPr/>
            </a:pPr>
            <a:r>
              <a:rPr lang="ru-RU" sz="2000" b="1" i="1">
                <a:ln w="50800"/>
                <a:solidFill>
                  <a:schemeClr val="bg1">
                    <a:shade val="50000"/>
                  </a:schemeClr>
                </a:solidFill>
              </a:rPr>
              <a:t>4.Хазиев Шарафутдин</a:t>
            </a:r>
            <a:endParaRPr lang="ru-RU" sz="2000" b="1" i="1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>
              <a:defRPr/>
            </a:pPr>
            <a:r>
              <a:rPr lang="ru-RU" sz="2000" b="1" i="1">
                <a:ln w="50800"/>
                <a:solidFill>
                  <a:schemeClr val="bg1">
                    <a:shade val="50000"/>
                  </a:schemeClr>
                </a:solidFill>
              </a:rPr>
              <a:t>5.Абдуллин Сабир</a:t>
            </a:r>
            <a:endParaRPr lang="ru-RU" sz="2000" b="1" i="1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>
              <a:defRPr/>
            </a:pPr>
            <a:r>
              <a:rPr lang="ru-RU" sz="2000" b="1" i="1">
                <a:ln w="50800"/>
                <a:solidFill>
                  <a:schemeClr val="bg1">
                    <a:shade val="50000"/>
                  </a:schemeClr>
                </a:solidFill>
              </a:rPr>
              <a:t>6.Камалов Имам</a:t>
            </a:r>
            <a:endParaRPr lang="ru-RU" sz="2000" b="1" i="1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>
              <a:defRPr/>
            </a:pPr>
            <a:r>
              <a:rPr lang="ru-RU" sz="2000" b="1" i="1">
                <a:ln w="50800"/>
                <a:solidFill>
                  <a:schemeClr val="bg1">
                    <a:shade val="50000"/>
                  </a:schemeClr>
                </a:solidFill>
              </a:rPr>
              <a:t>7.Муслимов Рахимзян</a:t>
            </a:r>
            <a:endParaRPr lang="ru-RU" sz="2000" b="1" i="1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>
              <a:defRPr/>
            </a:pPr>
            <a:r>
              <a:rPr lang="ru-RU" sz="2000" b="1" i="1">
                <a:ln w="50800"/>
                <a:solidFill>
                  <a:schemeClr val="bg1">
                    <a:shade val="50000"/>
                  </a:schemeClr>
                </a:solidFill>
              </a:rPr>
              <a:t>8.Гатауллин Гани</a:t>
            </a:r>
            <a:endParaRPr lang="ru-RU" sz="2000" b="1" i="1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>
              <a:defRPr/>
            </a:pPr>
            <a:r>
              <a:rPr lang="ru-RU" sz="2000" b="1" i="1">
                <a:ln w="50800"/>
                <a:solidFill>
                  <a:schemeClr val="bg1">
                    <a:shade val="50000"/>
                  </a:schemeClr>
                </a:solidFill>
              </a:rPr>
              <a:t>9.Башаров Салих</a:t>
            </a:r>
            <a:endParaRPr lang="ru-RU" sz="2000" b="1" i="1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>
              <a:defRPr/>
            </a:pPr>
            <a:r>
              <a:rPr lang="ru-RU" sz="2000" b="1" i="1">
                <a:ln w="50800"/>
                <a:solidFill>
                  <a:schemeClr val="bg1">
                    <a:shade val="50000"/>
                  </a:schemeClr>
                </a:solidFill>
              </a:rPr>
              <a:t>10.Бахтигараев Фассах</a:t>
            </a:r>
            <a:endParaRPr lang="ru-RU" sz="2000" b="1" i="1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>
              <a:defRPr/>
            </a:pPr>
            <a:r>
              <a:rPr lang="ru-RU" sz="2000" b="1" i="1">
                <a:ln w="50800"/>
                <a:solidFill>
                  <a:schemeClr val="bg1">
                    <a:shade val="50000"/>
                  </a:schemeClr>
                </a:solidFill>
              </a:rPr>
              <a:t>11.Исмагилов Мансур</a:t>
            </a:r>
            <a:endParaRPr lang="ru-RU" sz="2000" b="1" i="1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>
              <a:defRPr/>
            </a:pPr>
            <a:endParaRPr lang="ru-RU" sz="2000" b="1" i="1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7000"/>
    </mc:Choice>
    <mc:Fallback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MG_9949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4067944" y="2924944"/>
            <a:ext cx="5076056" cy="33840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IMG_9948.JPG"/>
          <p:cNvPicPr>
            <a:picLocks noChangeAspect="1"/>
          </p:cNvPicPr>
          <p:nvPr/>
        </p:nvPicPr>
        <p:blipFill>
          <a:blip r:embed="rId2"/>
          <a:srcRect l="18500" t="388" r="30313" b="5113"/>
          <a:stretch>
            <a:fillRect/>
          </a:stretch>
        </p:blipFill>
        <p:spPr bwMode="auto">
          <a:xfrm>
            <a:off x="539552" y="1030580"/>
            <a:ext cx="3645405" cy="4486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Скругленный прямоугольник 10"/>
          <p:cNvSpPr/>
          <p:nvPr/>
        </p:nvSpPr>
        <p:spPr bwMode="auto">
          <a:xfrm>
            <a:off x="4644008" y="1412776"/>
            <a:ext cx="3096344" cy="1224136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323528" y="4365104"/>
            <a:ext cx="4248472" cy="2232248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39552" y="188640"/>
            <a:ext cx="8229600" cy="864097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en-US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  <a:latin typeface="+mn-lt"/>
              </a:rPr>
            </a:br>
            <a:br>
              <a:rPr lang="en-US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  <a:latin typeface="+mn-lt"/>
              </a:rPr>
            </a:br>
            <a:r>
              <a:rPr lang="ru-RU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  <a:latin typeface="+mn-lt"/>
              </a:rPr>
              <a:t>УНИКАЛЬНЫЙ ЭКСПОНАТ</a:t>
            </a:r>
            <a:br>
              <a:rPr lang="ru-RU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  <a:latin typeface="+mn-lt"/>
              </a:rPr>
            </a:br>
            <a:br>
              <a:rPr lang="ru-RU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  <a:latin typeface="+mn-lt"/>
              </a:rPr>
            </a:br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 scaled="1"/>
              </a:gra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716016" y="1340770"/>
            <a:ext cx="2664295" cy="2376264"/>
          </a:xfrm>
        </p:spPr>
        <p:txBody>
          <a:bodyPr anchor="t">
            <a:normAutofit/>
          </a:bodyPr>
          <a:lstStyle/>
          <a:p>
            <a:pPr algn="ctr">
              <a:defRPr/>
            </a:pPr>
            <a:r>
              <a:rPr lang="ru-RU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</a:rPr>
              <a:t>ГАЗЕТА </a:t>
            </a:r>
            <a:endParaRPr lang="ru-RU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 scaled="1"/>
              </a:gradFill>
            </a:endParaRPr>
          </a:p>
          <a:p>
            <a:pPr algn="ctr">
              <a:defRPr/>
            </a:pPr>
            <a:r>
              <a:rPr lang="ru-RU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</a:rPr>
              <a:t>« ПРАВДА»</a:t>
            </a:r>
            <a:br>
              <a:rPr lang="ru-RU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</a:rPr>
            </a:br>
            <a:r>
              <a:rPr lang="ru-RU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</a:rPr>
              <a:t>10 мая 1945 года</a:t>
            </a:r>
            <a:endParaRPr lang="ru-RU" i="1">
              <a:ln>
                <a:solidFill>
                  <a:schemeClr val="tx2">
                    <a:lumMod val="25000"/>
                  </a:schemeClr>
                </a:solidFill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7544" y="4437112"/>
            <a:ext cx="4104456" cy="1944216"/>
          </a:xfrm>
        </p:spPr>
        <p:txBody>
          <a:bodyPr anchor="t">
            <a:normAutofit fontScale="92500"/>
          </a:bodyPr>
          <a:lstStyle/>
          <a:p>
            <a:pPr algn="ctr">
              <a:defRPr/>
            </a:pPr>
            <a:r>
              <a:rPr lang="ru-RU" i="1">
                <a:solidFill>
                  <a:schemeClr val="bg1"/>
                </a:solidFill>
              </a:rPr>
              <a:t>Старая газета, потрепавшиеся уже от времени края, пожелтевшая, но она дорога как память о тех тяжелых военных годах.</a:t>
            </a:r>
            <a:endParaRPr lang="ru-RU" i="1">
              <a:ln w="50800"/>
              <a:solidFill>
                <a:schemeClr val="bg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1763687" y="4077072"/>
            <a:ext cx="360040" cy="1008112"/>
          </a:xfrm>
        </p:spPr>
        <p:txBody>
          <a:bodyPr>
            <a:normAutofit/>
          </a:bodyPr>
          <a:lstStyle/>
          <a:p>
            <a:pPr algn="ctr">
              <a:buNone/>
              <a:defRPr/>
            </a:pPr>
            <a:r>
              <a:rPr lang="ru-RU" b="1">
                <a:ln w="50800"/>
                <a:solidFill>
                  <a:schemeClr val="bg1">
                    <a:shade val="50000"/>
                  </a:schemeClr>
                </a:solidFill>
              </a:rPr>
              <a:t>    </a:t>
            </a:r>
            <a:endParaRPr lang="ru-RU" b="1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7000"/>
    </mc:Choice>
    <mc:Fallback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Объект 3" descr="C:\Users\User\Pictures\Мои сканированные изображения\2016-03 (мар)\сканирование0010.jpg"/>
          <p:cNvPicPr/>
          <p:nvPr/>
        </p:nvPicPr>
        <p:blipFill>
          <a:blip r:embed="rId1"/>
          <a:stretch>
            <a:fillRect/>
          </a:stretch>
        </p:blipFill>
        <p:spPr bwMode="auto">
          <a:xfrm>
            <a:off x="4067944" y="1196752"/>
            <a:ext cx="4381500" cy="3475037"/>
          </a:xfrm>
          <a:prstGeom prst="rect">
            <a:avLst/>
          </a:prstGeom>
        </p:spPr>
      </p:pic>
      <p:pic>
        <p:nvPicPr>
          <p:cNvPr id="5" name="Рисунок 4" descr="IMG_9956.JPG"/>
          <p:cNvPicPr>
            <a:picLocks noChangeAspect="1"/>
          </p:cNvPicPr>
          <p:nvPr/>
        </p:nvPicPr>
        <p:blipFill>
          <a:blip r:embed="rId2"/>
          <a:srcRect l="29525" t="2751" r="27162" b="9837"/>
          <a:stretch>
            <a:fillRect/>
          </a:stretch>
        </p:blipFill>
        <p:spPr bwMode="auto">
          <a:xfrm>
            <a:off x="1136931" y="1052736"/>
            <a:ext cx="2836532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кругленный прямоугольник 8"/>
          <p:cNvSpPr/>
          <p:nvPr/>
        </p:nvSpPr>
        <p:spPr bwMode="auto">
          <a:xfrm>
            <a:off x="612701" y="4137142"/>
            <a:ext cx="8208912" cy="2664295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 bwMode="auto">
          <a:xfrm>
            <a:off x="467544" y="620689"/>
            <a:ext cx="8208912" cy="108011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  <a:latin typeface="+mn-lt"/>
              </a:rPr>
              <a:t>УНИКАЛЬНЫЙ ЭКСПОНАТ</a:t>
            </a:r>
            <a:br>
              <a:rPr lang="ru-RU" sz="40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  <a:latin typeface="+mn-lt"/>
              </a:rPr>
            </a:br>
            <a:endParaRPr lang="ru-RU" sz="400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 bwMode="auto">
          <a:xfrm>
            <a:off x="611560" y="4797152"/>
            <a:ext cx="7992888" cy="1728192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ru-RU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</a:rPr>
              <a:t>Дневник солдата ВОВ Сибатова Хайдара Ахунзяновича.</a:t>
            </a:r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 scaled="1"/>
              </a:gradFill>
            </a:endParaRPr>
          </a:p>
          <a:p>
            <a:pPr>
              <a:defRPr/>
            </a:pPr>
            <a:r>
              <a:rPr lang="ru-RU" sz="22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</a:rPr>
              <a:t>Воспоминания участника Великой Отечественной войны изложены простым и ясным языком. Правдиво повествуют о том, что видел, и что пришлось пережить на фронте солдату </a:t>
            </a:r>
            <a:r>
              <a:rPr lang="en-US" sz="22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</a:rPr>
              <a:t>Сибатову </a:t>
            </a:r>
            <a:r>
              <a:rPr lang="ru-RU" sz="22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</a:rPr>
              <a:t>Х.</a:t>
            </a:r>
            <a:r>
              <a:rPr lang="ru-RU" sz="24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</a:rPr>
              <a:t> Накануне Дня Победы внучка Салихова А.К. передала в дар музею Кадыбашской СОШ дневник солдата Сибатова Х.А. Теперь дневник и личные вещи участника Великой Отечественной войны будут храниться в музее.</a:t>
            </a:r>
            <a:endParaRPr lang="ru-RU" sz="2200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 scaled="1"/>
              </a:gra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</a:rPr>
              <a:t>УНИКАЛЬНЫЙ ЭКСПОНАТ</a:t>
            </a:r>
            <a:br>
              <a:rPr lang="ru-RU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</a:rPr>
            </a:br>
            <a:endParaRPr lang="ru-RU"/>
          </a:p>
        </p:txBody>
      </p:sp>
      <p:pic>
        <p:nvPicPr>
          <p:cNvPr id="5" name="Содержимое 4" descr="IMG_9967.JPG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 bwMode="auto">
          <a:xfrm>
            <a:off x="3923928" y="1268760"/>
            <a:ext cx="4355976" cy="29039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6" name="Рисунок 5" descr="IMG_99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23528" y="1196752"/>
            <a:ext cx="4320480" cy="28803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Скругленный прямоугольник 6"/>
          <p:cNvSpPr/>
          <p:nvPr/>
        </p:nvSpPr>
        <p:spPr bwMode="auto">
          <a:xfrm>
            <a:off x="467544" y="3933056"/>
            <a:ext cx="8208912" cy="2664295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</a:rPr>
              <a:t>В музее нашей школы хранится уникальный экспонат- альбом воспоминаний и пожеланий солдат ВОВ. Они, как живые очевидцы военных событий, делились воспоминаниями, а краеведы нашей школы составляли альбомы, писали рефераты, выпускали стенгазеты. Альбом составлен к 45 летию Победы.</a:t>
            </a:r>
            <a:endParaRPr lang="ru-RU" sz="2400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 scaled="1"/>
              </a:gra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7000"/>
    </mc:Choice>
    <mc:Fallback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32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</a:rPr>
              <a:t>Активом музея созданы и работают передвижные  выставки</a:t>
            </a:r>
            <a:endParaRPr lang="ru-RU" sz="3200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 bwMode="auto">
          <a:xfrm>
            <a:off x="457200" y="1535112"/>
            <a:ext cx="4040188" cy="885775"/>
          </a:xfrm>
        </p:spPr>
        <p:txBody>
          <a:bodyPr>
            <a:noAutofit/>
          </a:bodyPr>
          <a:lstStyle/>
          <a:p>
            <a:pPr lvl="1">
              <a:defRPr/>
            </a:pPr>
            <a:r>
              <a:rPr lang="ru-RU" i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Помяни их земля родная (о героях Афганистанской и Чеченской  войны)</a:t>
            </a:r>
            <a:endParaRPr lang="ru-RU" i="1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Содержимое 7" descr="IMG_6573.JPG"/>
          <p:cNvPicPr>
            <a:picLocks noGrp="1" noChangeAspect="1"/>
          </p:cNvPicPr>
          <p:nvPr>
            <p:ph sz="half" idx="2"/>
          </p:nvPr>
        </p:nvPicPr>
        <p:blipFill>
          <a:blip r:embed="rId1">
            <a:lum bright="-10000" contrast="20000"/>
          </a:blip>
          <a:srcRect l="5514" r="6269"/>
          <a:stretch>
            <a:fillRect/>
          </a:stretch>
        </p:blipFill>
        <p:spPr bwMode="auto">
          <a:xfrm>
            <a:off x="611560" y="2420888"/>
            <a:ext cx="3600400" cy="23252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2"/>
            <a:ext cx="4041775" cy="95778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i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Выставка   посвященная 70-ю  Победы советского народа в Великой  Отечественной войне.</a:t>
            </a:r>
            <a:endParaRPr lang="ru-RU" sz="2000" i="1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 bwMode="auto">
          <a:xfrm>
            <a:off x="539552" y="5085184"/>
            <a:ext cx="3312368" cy="136815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i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«Кадыбаш туган </a:t>
            </a:r>
            <a:r>
              <a:rPr lang="en-US" b="1" i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җ</a:t>
            </a:r>
            <a:r>
              <a:rPr lang="ru-RU" b="1" i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ирем»(выставка о истории села )</a:t>
            </a:r>
            <a:endParaRPr lang="ru-RU" b="1" i="1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Рисунок 8" descr="IMG_6572.JPG"/>
          <p:cNvPicPr>
            <a:picLocks noChangeAspect="1"/>
          </p:cNvPicPr>
          <p:nvPr/>
        </p:nvPicPr>
        <p:blipFill>
          <a:blip r:embed="rId2"/>
          <a:srcRect t="7476" b="21650"/>
          <a:stretch>
            <a:fillRect/>
          </a:stretch>
        </p:blipFill>
        <p:spPr bwMode="auto">
          <a:xfrm>
            <a:off x="4716016" y="2492896"/>
            <a:ext cx="3744416" cy="21602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IMG_6691.JPG"/>
          <p:cNvPicPr>
            <a:picLocks noChangeAspect="1"/>
          </p:cNvPicPr>
          <p:nvPr/>
        </p:nvPicPr>
        <p:blipFill>
          <a:blip r:embed="rId3"/>
          <a:srcRect l="5113" t="13251" r="8263"/>
          <a:stretch>
            <a:fillRect/>
          </a:stretch>
        </p:blipFill>
        <p:spPr bwMode="auto">
          <a:xfrm>
            <a:off x="4716016" y="4797152"/>
            <a:ext cx="3744416" cy="1984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7000"/>
    </mc:Choice>
    <mc:Fallback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F:\axEzkvx4WXM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323528" y="1412776"/>
            <a:ext cx="4067944" cy="3050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ф\Desktop\02768125d2b1cc0270cb02335e373fe8.jpg"/>
          <p:cNvPicPr>
            <a:picLocks noChangeAspect="1" noChangeArrowheads="1"/>
          </p:cNvPicPr>
          <p:nvPr/>
        </p:nvPicPr>
        <p:blipFill>
          <a:blip r:embed="rId2">
            <a:lum bright="10000" contrast="-10000"/>
          </a:blip>
          <a:stretch>
            <a:fillRect/>
          </a:stretch>
        </p:blipFill>
        <p:spPr bwMode="auto">
          <a:xfrm>
            <a:off x="323528" y="3573016"/>
            <a:ext cx="5489848" cy="3088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28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+mn-lt"/>
              </a:rPr>
              <a:t>Уходят в прошлое суровые годы войны, но память человеческая вечна</a:t>
            </a:r>
            <a:endParaRPr lang="ru-RU" sz="28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 bwMode="auto">
          <a:xfrm>
            <a:off x="4860032" y="1484784"/>
            <a:ext cx="3752156" cy="5112568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normAutofit fontScale="85000" lnSpcReduction="20000"/>
          </a:bodyPr>
          <a:lstStyle/>
          <a:p>
            <a:pPr algn="ctr">
              <a:defRPr/>
            </a:pPr>
            <a:r>
              <a:rPr lang="ru-RU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</a:rPr>
              <a:t>Школьный музей сегодня – это не просто экспозиция. У него свои многообразные функции, одной из которых является образовательно-воспитательная. Он не только способствует учебному процессу, но и сам решает порой более эффективно, чем в классе на уроке, задачи образования и подготовки подрастающего поколения к жизни.</a:t>
            </a:r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 scaled="1"/>
              </a:gradFill>
            </a:endParaRPr>
          </a:p>
          <a:p>
            <a:pPr algn="ctr">
              <a:defRPr/>
            </a:pPr>
            <a:endParaRPr lang="ru-RU" sz="2400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 scaled="1"/>
              </a:gra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7000"/>
    </mc:Choice>
    <mc:Fallback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67867437" name="Изображение 16678674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265485" y="255763"/>
            <a:ext cx="8334374" cy="63411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457200" y="692696"/>
            <a:ext cx="8229600" cy="5433467"/>
          </a:xfrm>
        </p:spPr>
        <p:txBody>
          <a:bodyPr/>
          <a:lstStyle/>
          <a:p>
            <a:pPr>
              <a:defRPr/>
            </a:pPr>
            <a:r>
              <a:rPr lang="ru-RU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 scaled="1"/>
                </a:gradFill>
                <a:latin typeface="Monotype Corsiva" panose="03010101010201010101"/>
              </a:rPr>
              <a:t>По каждой экспозиции музея экскурсоводы проводят экскурсии для учащихся нашей школы и других школ района, для жителей села. По отзывам посетителей можно сделать вывод, что многое из истории нашего края они узнали впервые. Богат историей наш край и наша цель - лучше знать, любить его, гордиться им, сохранить и передать всё лучшее будущему поколению.</a:t>
            </a:r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 scaled="1"/>
              </a:gra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7000"/>
    </mc:Choice>
    <mc:Fallback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b="1" spc="5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</a:rPr>
              <a:t>История музея</a:t>
            </a:r>
            <a:endParaRPr lang="ru-RU" b="1" spc="5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Содержимое 3" descr="IMG_6616.JPG"/>
          <p:cNvPicPr>
            <a:picLocks noGrp="1" noChangeAspect="1"/>
          </p:cNvPicPr>
          <p:nvPr>
            <p:ph sz="half" idx="2"/>
          </p:nvPr>
        </p:nvPicPr>
        <p:blipFill>
          <a:blip r:embed="rId1">
            <a:lum/>
          </a:blip>
          <a:stretch>
            <a:fillRect/>
          </a:stretch>
        </p:blipFill>
        <p:spPr bwMode="auto">
          <a:xfrm>
            <a:off x="386548" y="1196759"/>
            <a:ext cx="3315022" cy="2448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 bwMode="auto">
          <a:xfrm>
            <a:off x="4058594" y="1196759"/>
            <a:ext cx="4896544" cy="1872208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ru-RU" sz="2600" b="1" i="1">
                <a:ln w="10541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Открыт :1986 году </a:t>
            </a:r>
            <a:endParaRPr lang="ru-RU" sz="2600" b="1" i="1">
              <a:ln w="10541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2800" b="1">
                <a:ln w="10541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1986 год - </a:t>
            </a:r>
            <a:r>
              <a:rPr lang="ru-RU" sz="2800" b="1" i="1">
                <a:ln w="10541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начало краеведческого поиска</a:t>
            </a:r>
            <a:r>
              <a:rPr lang="ru-RU" sz="2800" b="1">
                <a:ln w="10541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2800" b="1">
              <a:ln w="10541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2600" b="1" i="1">
                <a:ln w="10541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Паспортизирован: 31.03.1999</a:t>
            </a:r>
            <a:endParaRPr lang="ru-RU" sz="2600" b="1" i="1">
              <a:ln w="10541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2600" b="1" i="1">
                <a:ln w="10541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Свидетельство № 268</a:t>
            </a:r>
            <a:endParaRPr lang="ru-RU" sz="2600" b="1" i="1">
              <a:ln w="10541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Рисунок 7" descr="IMG_65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995936" y="3284984"/>
            <a:ext cx="4788024" cy="3264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04380783" name="TextBox 1904380782"/>
          <p:cNvSpPr txBox="1"/>
          <p:nvPr/>
        </p:nvSpPr>
        <p:spPr bwMode="auto">
          <a:xfrm>
            <a:off x="396297" y="3971745"/>
            <a:ext cx="3198962" cy="3657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 rot="16199999">
            <a:off x="610629" y="4223806"/>
            <a:ext cx="2866860" cy="19775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7000"/>
    </mc:Choice>
    <mc:Fallback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1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 b="1">
                <a:solidFill>
                  <a:schemeClr val="bg2">
                    <a:lumMod val="75000"/>
                  </a:schemeClr>
                </a:solidFill>
              </a:rPr>
              <a:t>Экспозиция ( постоянная)</a:t>
            </a:r>
            <a:br>
              <a:rPr lang="ru-RU" b="1">
                <a:solidFill>
                  <a:schemeClr val="bg2">
                    <a:lumMod val="75000"/>
                  </a:schemeClr>
                </a:solidFill>
              </a:rPr>
            </a:br>
            <a:r>
              <a:rPr lang="ru-RU" b="1">
                <a:solidFill>
                  <a:schemeClr val="bg2">
                    <a:lumMod val="75000"/>
                  </a:schemeClr>
                </a:solidFill>
              </a:rPr>
              <a:t> «Они сражались за Родину»</a:t>
            </a:r>
            <a:endParaRPr lang="ru-RU" b="1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>
                <a:solidFill>
                  <a:schemeClr val="bg2">
                    <a:lumMod val="60000"/>
                    <a:lumOff val="40000"/>
                  </a:schemeClr>
                </a:solidFill>
              </a:rPr>
              <a:t>Площадь: 8 кв.м</a:t>
            </a:r>
            <a:endParaRPr lang="ru-RU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 bwMode="auto">
          <a:xfrm>
            <a:off x="457200" y="2174874"/>
            <a:ext cx="4474840" cy="4206453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sz="3600">
                <a:solidFill>
                  <a:schemeClr val="bg1"/>
                </a:solidFill>
              </a:rPr>
              <a:t>Уникальные экспонаты:</a:t>
            </a:r>
            <a:endParaRPr lang="ru-RU" sz="3600">
              <a:solidFill>
                <a:schemeClr val="bg1"/>
              </a:solidFill>
            </a:endParaRPr>
          </a:p>
          <a:p>
            <a:pPr>
              <a:buFont typeface="Wingdings" panose="05000000000000000000"/>
              <a:buChar char="v"/>
              <a:defRPr/>
            </a:pPr>
            <a:r>
              <a:rPr lang="ru-RU">
                <a:solidFill>
                  <a:srgbClr val="00B050"/>
                </a:solidFill>
              </a:rPr>
              <a:t>Альбом  «Воспоминания ветеранов»</a:t>
            </a:r>
            <a:endParaRPr lang="ru-RU">
              <a:solidFill>
                <a:srgbClr val="00B050"/>
              </a:solidFill>
            </a:endParaRPr>
          </a:p>
          <a:p>
            <a:pPr>
              <a:buFont typeface="Wingdings" panose="05000000000000000000"/>
              <a:buChar char="v"/>
              <a:defRPr/>
            </a:pPr>
            <a:r>
              <a:rPr lang="ru-RU">
                <a:solidFill>
                  <a:srgbClr val="00B050"/>
                </a:solidFill>
              </a:rPr>
              <a:t>Газета « Правда» 10 мая 1945 года</a:t>
            </a:r>
            <a:endParaRPr lang="ru-RU">
              <a:solidFill>
                <a:srgbClr val="00B050"/>
              </a:solidFill>
            </a:endParaRPr>
          </a:p>
          <a:p>
            <a:pPr>
              <a:buFont typeface="Wingdings" panose="05000000000000000000"/>
              <a:buChar char="v"/>
              <a:defRPr/>
            </a:pPr>
            <a:r>
              <a:rPr lang="ru-RU">
                <a:solidFill>
                  <a:srgbClr val="00B050"/>
                </a:solidFill>
              </a:rPr>
              <a:t>Дневник ветерана ВОВ Сибатова Х.А.</a:t>
            </a:r>
            <a:endParaRPr lang="ru-RU">
              <a:solidFill>
                <a:srgbClr val="00B050"/>
              </a:solidFill>
            </a:endParaRPr>
          </a:p>
          <a:p>
            <a:pPr>
              <a:buFont typeface="Wingdings" panose="05000000000000000000"/>
              <a:buChar char="v"/>
              <a:defRPr/>
            </a:pPr>
            <a:r>
              <a:rPr lang="ru-RU">
                <a:solidFill>
                  <a:srgbClr val="00B050"/>
                </a:solidFill>
              </a:rPr>
              <a:t>Письма с фронта Айдарова Амира </a:t>
            </a:r>
            <a:endParaRPr lang="ru-RU">
              <a:solidFill>
                <a:srgbClr val="00B050"/>
              </a:solidFill>
            </a:endParaRPr>
          </a:p>
          <a:p>
            <a:pPr>
              <a:defRPr/>
            </a:pP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 bwMode="auto"/>
        <p:txBody>
          <a:bodyPr>
            <a:normAutofit fontScale="92500"/>
          </a:bodyPr>
          <a:lstStyle/>
          <a:p>
            <a:pPr>
              <a:defRPr/>
            </a:pPr>
            <a:r>
              <a:rPr lang="ru-RU">
                <a:solidFill>
                  <a:schemeClr val="bg2">
                    <a:lumMod val="60000"/>
                    <a:lumOff val="40000"/>
                  </a:schemeClr>
                </a:solidFill>
              </a:rPr>
              <a:t>Количество экспонатов: 270</a:t>
            </a:r>
            <a:endParaRPr lang="ru-RU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 bwMode="auto">
          <a:xfrm>
            <a:off x="5364088" y="2174875"/>
            <a:ext cx="3322712" cy="395128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sz="3200">
                <a:solidFill>
                  <a:schemeClr val="bg1"/>
                </a:solidFill>
              </a:rPr>
              <a:t>Посещаемость:</a:t>
            </a:r>
            <a:endParaRPr lang="ru-RU" sz="320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3200">
                <a:solidFill>
                  <a:srgbClr val="00B050"/>
                </a:solidFill>
              </a:rPr>
              <a:t>Учащиеся</a:t>
            </a:r>
            <a:endParaRPr lang="ru-RU" sz="3200">
              <a:solidFill>
                <a:srgbClr val="00B050"/>
              </a:solidFill>
            </a:endParaRPr>
          </a:p>
          <a:p>
            <a:pPr>
              <a:defRPr/>
            </a:pPr>
            <a:r>
              <a:rPr lang="ru-RU" sz="3200">
                <a:solidFill>
                  <a:srgbClr val="00B050"/>
                </a:solidFill>
              </a:rPr>
              <a:t>Воспитанники детского сада</a:t>
            </a:r>
            <a:endParaRPr lang="ru-RU" sz="3200">
              <a:solidFill>
                <a:srgbClr val="00B050"/>
              </a:solidFill>
            </a:endParaRPr>
          </a:p>
          <a:p>
            <a:pPr>
              <a:defRPr/>
            </a:pPr>
            <a:r>
              <a:rPr lang="ru-RU" sz="3200">
                <a:solidFill>
                  <a:srgbClr val="00B050"/>
                </a:solidFill>
              </a:rPr>
              <a:t>Жители села</a:t>
            </a:r>
            <a:endParaRPr lang="ru-RU" sz="3200">
              <a:solidFill>
                <a:srgbClr val="00B050"/>
              </a:solidFill>
            </a:endParaRPr>
          </a:p>
          <a:p>
            <a:pPr>
              <a:defRPr/>
            </a:pPr>
            <a:r>
              <a:rPr lang="ru-RU" sz="3200">
                <a:solidFill>
                  <a:srgbClr val="00B050"/>
                </a:solidFill>
              </a:rPr>
              <a:t>Гости</a:t>
            </a:r>
            <a:endParaRPr lang="ru-RU" sz="3200">
              <a:solidFill>
                <a:srgbClr val="00B05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60000"/>
    </mc:Choice>
    <mc:Fallback>
      <p:transition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 b="1">
                <a:solidFill>
                  <a:schemeClr val="bg2">
                    <a:lumMod val="75000"/>
                  </a:schemeClr>
                </a:solidFill>
                <a:latin typeface="+mn-lt"/>
              </a:rPr>
              <a:t>Поисково- исследовательская деятельность на базе школьного музея</a:t>
            </a:r>
            <a:endParaRPr lang="ru-RU" b="1">
              <a:solidFill>
                <a:schemeClr val="bg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85313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800">
                <a:solidFill>
                  <a:schemeClr val="bg1"/>
                </a:solidFill>
              </a:rPr>
              <a:t>Переписка с земляками, ветеранами ВОВ. </a:t>
            </a:r>
            <a:endParaRPr lang="ru-RU" sz="180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800">
                <a:solidFill>
                  <a:schemeClr val="bg1"/>
                </a:solidFill>
              </a:rPr>
              <a:t>Поиск документов военных лет, сохранившихся в семейных архивах: </a:t>
            </a:r>
            <a:endParaRPr lang="ru-RU" sz="1800">
              <a:solidFill>
                <a:schemeClr val="bg1"/>
              </a:solidFill>
            </a:endParaRPr>
          </a:p>
          <a:p>
            <a:pPr marL="0" indent="0">
              <a:buNone/>
              <a:defRPr/>
            </a:pPr>
            <a:r>
              <a:rPr lang="ru-RU" sz="1800">
                <a:solidFill>
                  <a:schemeClr val="bg1"/>
                </a:solidFill>
              </a:rPr>
              <a:t>- Фронтовых писем </a:t>
            </a:r>
            <a:endParaRPr lang="ru-RU" sz="1800">
              <a:solidFill>
                <a:schemeClr val="bg1"/>
              </a:solidFill>
            </a:endParaRPr>
          </a:p>
          <a:p>
            <a:pPr marL="0" indent="0">
              <a:buNone/>
              <a:defRPr/>
            </a:pPr>
            <a:r>
              <a:rPr lang="ru-RU" sz="1800">
                <a:solidFill>
                  <a:schemeClr val="bg1"/>
                </a:solidFill>
              </a:rPr>
              <a:t>-Фронтовых фотографий</a:t>
            </a:r>
            <a:endParaRPr lang="ru-RU" sz="1800">
              <a:solidFill>
                <a:schemeClr val="bg1"/>
              </a:solidFill>
            </a:endParaRPr>
          </a:p>
          <a:p>
            <a:pPr marL="0" indent="0">
              <a:buNone/>
              <a:defRPr/>
            </a:pPr>
            <a:r>
              <a:rPr lang="ru-RU" sz="1800">
                <a:solidFill>
                  <a:schemeClr val="bg1"/>
                </a:solidFill>
              </a:rPr>
              <a:t> –Писем «Снежного десанта»… </a:t>
            </a:r>
            <a:endParaRPr lang="ru-RU" sz="180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800">
                <a:solidFill>
                  <a:schemeClr val="bg1"/>
                </a:solidFill>
              </a:rPr>
              <a:t>Сбор воспоминаний ветеранов Великой Отечественной Войны, тружеников тыла</a:t>
            </a:r>
            <a:endParaRPr lang="ru-RU" sz="180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800">
                <a:solidFill>
                  <a:schemeClr val="bg1"/>
                </a:solidFill>
              </a:rPr>
              <a:t>Пополнение фондов музея наградами Ветеранов Великой Отечественной  </a:t>
            </a:r>
            <a:endParaRPr lang="ru-RU" sz="180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800">
                <a:solidFill>
                  <a:schemeClr val="bg1"/>
                </a:solidFill>
              </a:rPr>
              <a:t>Связь музея с Советом Ветеранов и Советом Местного 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 bwMode="auto">
          <a:xfrm>
            <a:off x="4648200" y="1700808"/>
            <a:ext cx="4038600" cy="4425355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1800">
                <a:solidFill>
                  <a:schemeClr val="bg1"/>
                </a:solidFill>
              </a:rPr>
              <a:t>Самоуправления Кадыбашского сельского поселения Агрызского района Республики Татарстан</a:t>
            </a:r>
            <a:endParaRPr lang="ru-RU" sz="180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800">
                <a:solidFill>
                  <a:schemeClr val="bg1"/>
                </a:solidFill>
              </a:rPr>
              <a:t> Обеспечение учёта и условий сохранности фондов Комнаты Боевой Славы. поисково – исследовательская деятельность на базе музея.</a:t>
            </a:r>
            <a:endParaRPr lang="ru-RU" sz="180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800">
                <a:solidFill>
                  <a:schemeClr val="bg1"/>
                </a:solidFill>
              </a:rPr>
              <a:t> С результатами своих исследований юные краеведы выступают на районных и Республиканских конференциях и становятся призерами и победителями.</a:t>
            </a:r>
            <a:endParaRPr lang="ru-RU" sz="1800">
              <a:solidFill>
                <a:schemeClr val="bg1"/>
              </a:solidFill>
            </a:endParaRPr>
          </a:p>
          <a:p>
            <a:pPr>
              <a:defRPr/>
            </a:pPr>
            <a:endParaRPr lang="ru-RU" sz="1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7000"/>
    </mc:Choice>
    <mc:Fallback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</a:rPr>
              <a:t>Наши успехи </a:t>
            </a:r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 scaled="1"/>
              </a:gradFill>
            </a:endParaRPr>
          </a:p>
        </p:txBody>
      </p:sp>
      <p:pic>
        <p:nvPicPr>
          <p:cNvPr id="1026" name="Picture 2" descr="C:\Users\ф\AppData\Local\Temp\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2771800" y="2852936"/>
            <a:ext cx="2630022" cy="3717032"/>
          </a:xfrm>
          <a:prstGeom prst="rect">
            <a:avLst/>
          </a:prstGeom>
          <a:noFill/>
        </p:spPr>
      </p:pic>
      <p:pic>
        <p:nvPicPr>
          <p:cNvPr id="1032" name="Picture 8" descr="C:\Users\ф\AppData\Local\Temp\8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95736" y="1628800"/>
            <a:ext cx="2630022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4" name="Picture 10" descr="C:\Users\ф\AppData\Local\Temp\Scan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01900" y="1052736"/>
            <a:ext cx="2528122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3" name="Picture 19" descr="C:\Users\ф\AppData\Local\Temp\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 bwMode="auto">
          <a:xfrm>
            <a:off x="4427984" y="1628800"/>
            <a:ext cx="2409769" cy="3406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4" name="Picture 20" descr="C:\Users\ф\AppData\Local\Temp\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 bwMode="auto">
          <a:xfrm>
            <a:off x="6502498" y="1268760"/>
            <a:ext cx="2641501" cy="3733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3" name="Picture 9" descr="C:\Users\ф\AppData\Local\Temp\9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513978" y="3140968"/>
            <a:ext cx="2630022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ф\AppData\Local\Temp\5.jp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251520" y="3140968"/>
            <a:ext cx="2630022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ф\AppData\Local\Temp\6.jpg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4355976" y="3140968"/>
            <a:ext cx="2630022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C:\Users\ф\AppData\Local\Temp\7.jpg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2441652" y="3284984"/>
            <a:ext cx="2528122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7000"/>
    </mc:Choice>
    <mc:Fallback>
      <p:transition advClick="0" advTm="7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 bwMode="auto">
          <a:xfrm>
            <a:off x="539552" y="404664"/>
            <a:ext cx="7772400" cy="936105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32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 scaled="1"/>
                </a:gradFill>
              </a:rPr>
            </a:br>
            <a:r>
              <a:rPr lang="ru-RU" sz="32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 scaled="1"/>
                </a:gradFill>
              </a:rPr>
              <a:t>Культурно- просветительская деятельность</a:t>
            </a:r>
            <a:endParaRPr lang="ru-RU" sz="320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 bwMode="auto">
          <a:xfrm>
            <a:off x="539552" y="1556792"/>
            <a:ext cx="8208912" cy="4968552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ru-RU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</a:rPr>
              <a:t>Копилка  уроков гражданско- патриотической направленности:</a:t>
            </a:r>
            <a:endParaRPr lang="ru-RU">
              <a:ln>
                <a:solidFill>
                  <a:schemeClr val="accent3">
                    <a:lumMod val="50000"/>
                  </a:schemeClr>
                </a:solidFill>
              </a:ln>
              <a:solidFill>
                <a:srgbClr val="00B050"/>
              </a:solidFill>
            </a:endParaRPr>
          </a:p>
          <a:p>
            <a:pPr marL="457200" indent="-457200" algn="l">
              <a:buFontTx/>
              <a:buChar char="-"/>
              <a:defRPr/>
            </a:pPr>
            <a:r>
              <a:rPr lang="ru-RU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</a:rPr>
              <a:t>Уроки Мужества</a:t>
            </a:r>
            <a:endParaRPr lang="ru-RU">
              <a:ln>
                <a:solidFill>
                  <a:schemeClr val="accent3">
                    <a:lumMod val="50000"/>
                  </a:schemeClr>
                </a:solidFill>
              </a:ln>
              <a:solidFill>
                <a:srgbClr val="00B050"/>
              </a:solidFill>
            </a:endParaRPr>
          </a:p>
          <a:p>
            <a:pPr marL="457200" indent="-457200" algn="l">
              <a:buFontTx/>
              <a:buChar char="-"/>
              <a:defRPr/>
            </a:pPr>
            <a:r>
              <a:rPr lang="ru-RU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</a:rPr>
              <a:t>Уроки Памяти « Отечество славные сыны»</a:t>
            </a:r>
            <a:endParaRPr lang="ru-RU">
              <a:ln>
                <a:solidFill>
                  <a:schemeClr val="accent3">
                    <a:lumMod val="50000"/>
                  </a:schemeClr>
                </a:solidFill>
              </a:ln>
              <a:solidFill>
                <a:srgbClr val="00B050"/>
              </a:solidFill>
            </a:endParaRPr>
          </a:p>
          <a:p>
            <a:pPr marL="457200" indent="-457200" algn="l">
              <a:buFontTx/>
              <a:buChar char="-"/>
              <a:defRPr/>
            </a:pPr>
            <a:r>
              <a:rPr lang="ru-RU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</a:rPr>
              <a:t>Урок- презентация « Письма с фронта»</a:t>
            </a:r>
            <a:endParaRPr lang="ru-RU">
              <a:ln>
                <a:solidFill>
                  <a:schemeClr val="accent3">
                    <a:lumMod val="50000"/>
                  </a:schemeClr>
                </a:solidFill>
              </a:ln>
              <a:solidFill>
                <a:srgbClr val="00B05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7000"/>
    </mc:Choice>
    <mc:Fallback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Рисунок 7" descr="6294173D-7D12-4F6E-A8D2-4494FD91C8A9_mw1024_n_s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3790780" y="1772816"/>
            <a:ext cx="5353220" cy="3317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</a:rPr>
              <a:t>Музей в средствах массовый информации</a:t>
            </a:r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 scaled="1"/>
              </a:gradFill>
            </a:endParaRPr>
          </a:p>
        </p:txBody>
      </p:sp>
      <p:pic>
        <p:nvPicPr>
          <p:cNvPr id="7" name="Рисунок 6" descr="0B014A4C-03DE-4F5F-9F4D-45F41591F582_w640_r1_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1520" y="1556792"/>
            <a:ext cx="4896544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3" descr="IMG_6647.JPG"/>
          <p:cNvPicPr>
            <a:picLocks noGrp="1" noChangeAspect="1"/>
          </p:cNvPicPr>
          <p:nvPr>
            <p:ph idx="1"/>
          </p:nvPr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2877" t="8587" r="13936" b="5498"/>
          <a:stretch>
            <a:fillRect/>
          </a:stretch>
        </p:blipFill>
        <p:spPr bwMode="auto">
          <a:xfrm>
            <a:off x="2339752" y="3617640"/>
            <a:ext cx="4361284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7000"/>
    </mc:Choice>
    <mc:Fallback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 bwMode="auto">
          <a:xfrm>
            <a:off x="2699792" y="1772816"/>
            <a:ext cx="3528392" cy="2736304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Рисунок 11" descr="IMG_6578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6228184" y="3933056"/>
            <a:ext cx="2736304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</p:spPr>
      </p:pic>
      <p:pic>
        <p:nvPicPr>
          <p:cNvPr id="11" name="Рисунок 10" descr="IMG_6577.JPG"/>
          <p:cNvPicPr>
            <a:picLocks noChangeAspect="1"/>
          </p:cNvPicPr>
          <p:nvPr/>
        </p:nvPicPr>
        <p:blipFill>
          <a:blip r:embed="rId2">
            <a:lum bright="-30000"/>
          </a:blip>
          <a:stretch>
            <a:fillRect/>
          </a:stretch>
        </p:blipFill>
        <p:spPr bwMode="auto">
          <a:xfrm>
            <a:off x="323528" y="4005064"/>
            <a:ext cx="2736304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</p:spPr>
      </p:pic>
      <p:pic>
        <p:nvPicPr>
          <p:cNvPr id="10" name="Содержимое 9" descr="IMG_6561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l="21566" r="5647" b="-1093"/>
          <a:stretch>
            <a:fillRect/>
          </a:stretch>
        </p:blipFill>
        <p:spPr bwMode="auto">
          <a:xfrm>
            <a:off x="6372200" y="1916832"/>
            <a:ext cx="2592288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Содержимое 8" descr="IMG_6559.JPG"/>
          <p:cNvPicPr>
            <a:picLocks noGrp="1" noChangeAspect="1"/>
          </p:cNvPicPr>
          <p:nvPr>
            <p:ph sz="half" idx="2"/>
          </p:nvPr>
        </p:nvPicPr>
        <p:blipFill>
          <a:blip r:embed="rId4">
            <a:lum bright="-10000" contrast="10000"/>
          </a:blip>
          <a:srcRect l="7385" t="-849"/>
          <a:stretch>
            <a:fillRect/>
          </a:stretch>
        </p:blipFill>
        <p:spPr bwMode="auto">
          <a:xfrm>
            <a:off x="179512" y="1988840"/>
            <a:ext cx="2340768" cy="182956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381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 scaled="1"/>
                </a:gradFill>
              </a:rPr>
              <a:t>В экспозиции музея представлено около 400 экспонатов , более 270 экспонатов времен ВОВ</a:t>
            </a:r>
            <a:endParaRPr lang="ru-RU" sz="32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 bwMode="auto">
          <a:xfrm>
            <a:off x="2699792" y="1772816"/>
            <a:ext cx="3384375" cy="2592288"/>
          </a:xfrm>
        </p:spPr>
        <p:txBody>
          <a:bodyPr>
            <a:normAutofit fontScale="92500" lnSpcReduction="20000"/>
          </a:bodyPr>
          <a:lstStyle/>
          <a:p>
            <a:pPr algn="ctr">
              <a:defRPr/>
            </a:pPr>
            <a:r>
              <a:rPr lang="ru-RU" i="1">
                <a:ln w="50800"/>
                <a:solidFill>
                  <a:schemeClr val="bg1">
                    <a:shade val="50000"/>
                  </a:schemeClr>
                </a:solidFill>
              </a:rPr>
              <a:t>Среди них вещи времен  Великой  Отечественной  войны отличительные знаки с военных кителей, военные билеты , военные грамоты , письма с фронта , фотографии военных лет</a:t>
            </a:r>
            <a:endParaRPr lang="ru-RU" i="1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13" name="Рисунок 12" descr="IMG_6583.JPG"/>
          <p:cNvPicPr>
            <a:picLocks noChangeAspect="1"/>
          </p:cNvPicPr>
          <p:nvPr/>
        </p:nvPicPr>
        <p:blipFill>
          <a:blip r:embed="rId5">
            <a:lum bright="-10000" contrast="10000"/>
          </a:blip>
          <a:srcRect l="8263" t="11019" r="3537" b="388"/>
          <a:stretch>
            <a:fillRect/>
          </a:stretch>
        </p:blipFill>
        <p:spPr bwMode="auto">
          <a:xfrm>
            <a:off x="2915816" y="4581128"/>
            <a:ext cx="3240360" cy="201622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7000"/>
    </mc:Choice>
    <mc:Fallback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Рисунок 8" descr="IMG_6667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5436096" y="2348880"/>
            <a:ext cx="3419872" cy="22082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IMG_6565.JPG"/>
          <p:cNvPicPr>
            <a:picLocks noChangeAspect="1"/>
          </p:cNvPicPr>
          <p:nvPr/>
        </p:nvPicPr>
        <p:blipFill>
          <a:blip r:embed="rId2"/>
          <a:srcRect l="1963" t="3932" b="14563"/>
          <a:stretch>
            <a:fillRect/>
          </a:stretch>
        </p:blipFill>
        <p:spPr bwMode="auto">
          <a:xfrm>
            <a:off x="539552" y="4725144"/>
            <a:ext cx="4248472" cy="18722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IMG_6635.JPG"/>
          <p:cNvPicPr>
            <a:picLocks noChangeAspect="1"/>
          </p:cNvPicPr>
          <p:nvPr/>
        </p:nvPicPr>
        <p:blipFill>
          <a:blip r:embed="rId3"/>
          <a:srcRect l="8263" t="388" r="7474" b="2751"/>
          <a:stretch>
            <a:fillRect/>
          </a:stretch>
        </p:blipFill>
        <p:spPr bwMode="auto">
          <a:xfrm>
            <a:off x="5004048" y="4725144"/>
            <a:ext cx="3384376" cy="18736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Содержимое 7" descr="IMG_6631.JPG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 bwMode="auto">
          <a:xfrm>
            <a:off x="323528" y="2420888"/>
            <a:ext cx="3168351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64219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1"/>
                </a:gradFill>
              </a:rPr>
              <a:t> Победе советского народа в Великой Отечественной войне  посвящается </a:t>
            </a:r>
            <a:endParaRPr lang="ru-RU" sz="3200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0" y="3645024"/>
            <a:ext cx="4040188" cy="6397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4" name="Содержимое 6" descr="IMG_6579.JPG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 bwMode="auto">
          <a:xfrm rot="5837136">
            <a:off x="2989957" y="2786886"/>
            <a:ext cx="3449782" cy="27507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Скругленный прямоугольник 14"/>
          <p:cNvSpPr/>
          <p:nvPr/>
        </p:nvSpPr>
        <p:spPr bwMode="auto">
          <a:xfrm>
            <a:off x="395536" y="4005064"/>
            <a:ext cx="2952328" cy="72008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/>
              <a:t>Исследовательские работы</a:t>
            </a:r>
            <a:endParaRPr lang="ru-RU"/>
          </a:p>
          <a:p>
            <a:pPr algn="ctr">
              <a:defRPr/>
            </a:pPr>
            <a:r>
              <a:rPr lang="ru-RU"/>
              <a:t>учащихся </a:t>
            </a:r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6012159" y="4077072"/>
            <a:ext cx="2664295" cy="576064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/>
              <a:t>Стенды посвященные истории села</a:t>
            </a:r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683568" y="5877272"/>
            <a:ext cx="3672408" cy="72008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/>
              <a:t>Стенды  посвященные ветеранам </a:t>
            </a:r>
            <a:endParaRPr lang="ru-RU"/>
          </a:p>
          <a:p>
            <a:pPr algn="ctr">
              <a:defRPr/>
            </a:pPr>
            <a:r>
              <a:rPr lang="ru-RU"/>
              <a:t>Великой Отечественной войны</a:t>
            </a:r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5220072" y="5805264"/>
            <a:ext cx="3096344" cy="792087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/>
              <a:t>Стенд посвященный</a:t>
            </a:r>
            <a:endParaRPr lang="ru-RU"/>
          </a:p>
          <a:p>
            <a:pPr algn="ctr">
              <a:defRPr/>
            </a:pPr>
            <a:r>
              <a:rPr lang="ru-RU"/>
              <a:t>Айдарову Амиру </a:t>
            </a:r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3419872" y="4941168"/>
            <a:ext cx="2376264" cy="72008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  <a:p>
            <a:pPr algn="ctr">
              <a:defRPr/>
            </a:pPr>
            <a:r>
              <a:rPr lang="ru-RU"/>
              <a:t>Благодарственное</a:t>
            </a:r>
            <a:endParaRPr lang="ru-RU"/>
          </a:p>
          <a:p>
            <a:pPr algn="ctr">
              <a:defRPr/>
            </a:pPr>
            <a:r>
              <a:rPr lang="ru-RU"/>
              <a:t>письмо </a:t>
            </a:r>
            <a:endParaRPr lang="ru-RU"/>
          </a:p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7000"/>
    </mc:Choice>
    <mc:Fallback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4704</Words>
  <Application>WPS Presentation</Application>
  <PresentationFormat>Экран (4:3)</PresentationFormat>
  <Paragraphs>135</Paragraphs>
  <Slides>18</Slides>
  <Notes>19</Notes>
  <HiddenSlides>0</HiddenSlides>
  <MMClips>2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9" baseType="lpstr">
      <vt:lpstr>Arial</vt:lpstr>
      <vt:lpstr>SimSun</vt:lpstr>
      <vt:lpstr>Wingdings</vt:lpstr>
      <vt:lpstr>Arial</vt:lpstr>
      <vt:lpstr>Wingdings</vt:lpstr>
      <vt:lpstr>Monotype Corsiva</vt:lpstr>
      <vt:lpstr>Times New Roman</vt:lpstr>
      <vt:lpstr>Microsoft YaHei</vt:lpstr>
      <vt:lpstr>Arial Unicode MS</vt:lpstr>
      <vt:lpstr>Calibri</vt:lpstr>
      <vt:lpstr>Тема Office</vt:lpstr>
      <vt:lpstr>Историко-краеведческий   музей </vt:lpstr>
      <vt:lpstr>История музея</vt:lpstr>
      <vt:lpstr>Экспозиция ( постоянная)  «Они сражались за Родину»</vt:lpstr>
      <vt:lpstr>Поисково- исследовательская деятельность на базе школьного музея</vt:lpstr>
      <vt:lpstr>Наши успехи </vt:lpstr>
      <vt:lpstr> Культурно- просветительская деятельность</vt:lpstr>
      <vt:lpstr>Музей в средствах массовый информации</vt:lpstr>
      <vt:lpstr>В экспозиции музея представлено около 400 экспонатов , более 270 экспонатов времен ВОВ</vt:lpstr>
      <vt:lpstr> Победе советского народа в Великой Отечественной войне  посвящается </vt:lpstr>
      <vt:lpstr>Война – это 4 года, это 1 418 бессонных дней и ночей,  это 20 миллионов погибших советских людей, это значит  22 человека на каждые 2 метра земли,  это значит 13 человек в каждую минуту.</vt:lpstr>
      <vt:lpstr> Ветераны награжденные орденами</vt:lpstr>
      <vt:lpstr>  УНИКАЛЬНЫЙ ЭКСПОНАТ  </vt:lpstr>
      <vt:lpstr>УНИКАЛЬНЫЙ ЭКСПОНАТ </vt:lpstr>
      <vt:lpstr>УНИКАЛЬНЫЙ ЭКСПОНАТ </vt:lpstr>
      <vt:lpstr>Активом музея созданы и работают передвижные  выставки</vt:lpstr>
      <vt:lpstr>Уходят в прошлое суровые годы войны, но память человеческая вечна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Историко –краеведческий  музей</dc:title>
  <dc:creator>школа</dc:creator>
  <cp:lastModifiedBy>Салихова Алсу</cp:lastModifiedBy>
  <cp:revision>283</cp:revision>
  <dcterms:created xsi:type="dcterms:W3CDTF">2014-01-27T06:19:00Z</dcterms:created>
  <dcterms:modified xsi:type="dcterms:W3CDTF">2026-01-15T18:49:15Z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F46FDF004B504E268F1E915075B8C3C9_12</vt:lpwstr>
  </property>
  <property fmtid="{D5CDD505-2E9C-101B-9397-08002B2CF9AE}" pid="3" name="KSOProductBuildVer">
    <vt:lpwstr>1049-12.2.0.23196</vt:lpwstr>
  </property>
</Properties>
</file>